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99CC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926" y="79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7B6F52-5453-424F-911C-708D6B7B6431}" type="datetimeFigureOut">
              <a:rPr lang="ru-RU" smtClean="0"/>
              <a:pPr/>
              <a:t>25.04.2020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1C0772-49EA-4291-8121-68BFB958E5E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B7B6F52-5453-424F-911C-708D6B7B6431}" type="datetimeFigureOut">
              <a:rPr lang="ru-RU" smtClean="0"/>
              <a:pPr/>
              <a:t>25.04.2020</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91C0772-49EA-4291-8121-68BFB958E5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Blooming Tree crows birds  flower collage painting giclee image 0"/>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10" name="Скругленный прямоугольник 9"/>
          <p:cNvSpPr/>
          <p:nvPr/>
        </p:nvSpPr>
        <p:spPr>
          <a:xfrm>
            <a:off x="404664" y="395536"/>
            <a:ext cx="6048672" cy="8424936"/>
          </a:xfrm>
          <a:prstGeom prst="roundRect">
            <a:avLst/>
          </a:prstGeom>
          <a:solidFill>
            <a:schemeClr val="bg1">
              <a:alpha val="80000"/>
            </a:schemeClr>
          </a:solidFill>
          <a:ln w="76200">
            <a:solidFill>
              <a:srgbClr val="99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1" name="Прямоугольник 10"/>
          <p:cNvSpPr/>
          <p:nvPr/>
        </p:nvSpPr>
        <p:spPr>
          <a:xfrm>
            <a:off x="476672" y="2051720"/>
            <a:ext cx="5760640" cy="2304256"/>
          </a:xfrm>
          <a:prstGeom prst="rect">
            <a:avLst/>
          </a:prstGeom>
        </p:spPr>
        <p:txBody>
          <a:bodyPr wrap="none">
            <a:prstTxWarp prst="textWave1">
              <a:avLst/>
            </a:prstTxWarp>
            <a:spAutoFit/>
          </a:bodyPr>
          <a:lstStyle/>
          <a:p>
            <a:r>
              <a:rPr lang="uk-UA" b="1" dirty="0" smtClean="0">
                <a:ln>
                  <a:solidFill>
                    <a:srgbClr val="0000CC"/>
                  </a:solidFill>
                </a:ln>
                <a:solidFill>
                  <a:srgbClr val="0066FF"/>
                </a:solidFill>
              </a:rPr>
              <a:t>«Колискова в житті дитини»</a:t>
            </a:r>
            <a:endParaRPr lang="uk-UA" dirty="0">
              <a:ln>
                <a:solidFill>
                  <a:srgbClr val="0000CC"/>
                </a:solidFill>
              </a:ln>
              <a:solidFill>
                <a:srgbClr val="0066FF"/>
              </a:solidFill>
            </a:endParaRPr>
          </a:p>
        </p:txBody>
      </p:sp>
      <p:pic>
        <p:nvPicPr>
          <p:cNvPr id="15" name="Picture 3" descr="C:\Users\Лена\Downloads\hotpng.com (71).png"/>
          <p:cNvPicPr>
            <a:picLocks noChangeAspect="1" noChangeArrowheads="1"/>
          </p:cNvPicPr>
          <p:nvPr/>
        </p:nvPicPr>
        <p:blipFill>
          <a:blip r:embed="rId3" cstate="print"/>
          <a:srcRect/>
          <a:stretch>
            <a:fillRect/>
          </a:stretch>
        </p:blipFill>
        <p:spPr bwMode="auto">
          <a:xfrm>
            <a:off x="1772816" y="5220072"/>
            <a:ext cx="5085183" cy="4105226"/>
          </a:xfrm>
          <a:prstGeom prst="rect">
            <a:avLst/>
          </a:prstGeom>
          <a:noFill/>
        </p:spPr>
      </p:pic>
      <p:sp>
        <p:nvSpPr>
          <p:cNvPr id="16" name="Прямоугольник 15"/>
          <p:cNvSpPr/>
          <p:nvPr/>
        </p:nvSpPr>
        <p:spPr>
          <a:xfrm>
            <a:off x="0" y="0"/>
            <a:ext cx="6858000" cy="9144000"/>
          </a:xfrm>
          <a:prstGeom prst="rect">
            <a:avLst/>
          </a:prstGeom>
          <a:noFill/>
          <a:ln w="762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72" name="AutoShape 8" descr="http://img-fotki.yandex.ru/get/6720/130884706.61/0_a0618_bae97ebe_XXXL.pn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4" name="AutoShape 10" descr="http://img-fotki.yandex.ru/get/9109/130884706.61/0_a0617_f7f1a33f_XXXL.pn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1279" name="Picture 15" descr="C:\Users\Лена\Desktop\mesac40.png"/>
          <p:cNvPicPr>
            <a:picLocks noChangeAspect="1" noChangeArrowheads="1"/>
          </p:cNvPicPr>
          <p:nvPr/>
        </p:nvPicPr>
        <p:blipFill>
          <a:blip r:embed="rId4" cstate="print"/>
          <a:srcRect/>
          <a:stretch>
            <a:fillRect/>
          </a:stretch>
        </p:blipFill>
        <p:spPr bwMode="auto">
          <a:xfrm flipH="1">
            <a:off x="3429000" y="395536"/>
            <a:ext cx="3151682" cy="2615274"/>
          </a:xfrm>
          <a:prstGeom prst="rect">
            <a:avLst/>
          </a:prstGeom>
          <a:noFill/>
        </p:spPr>
      </p:pic>
      <p:sp>
        <p:nvSpPr>
          <p:cNvPr id="22" name="TextBox 21"/>
          <p:cNvSpPr txBox="1"/>
          <p:nvPr/>
        </p:nvSpPr>
        <p:spPr>
          <a:xfrm>
            <a:off x="836712" y="539552"/>
            <a:ext cx="4896544" cy="369332"/>
          </a:xfrm>
          <a:prstGeom prst="rect">
            <a:avLst/>
          </a:prstGeom>
          <a:noFill/>
        </p:spPr>
        <p:txBody>
          <a:bodyPr wrap="square" rtlCol="0">
            <a:spAutoFit/>
          </a:bodyPr>
          <a:lstStyle/>
          <a:p>
            <a:pPr algn="ctr"/>
            <a:r>
              <a:rPr lang="uk-UA" dirty="0" smtClean="0"/>
              <a:t>Консультація для батьків</a:t>
            </a:r>
            <a:endParaRPr lang="ru-RU" dirty="0"/>
          </a:p>
        </p:txBody>
      </p:sp>
      <p:pic>
        <p:nvPicPr>
          <p:cNvPr id="13" name="Picture 2" descr="Наклейка ок PNG - AVATAN PLUS"/>
          <p:cNvPicPr>
            <a:picLocks noChangeAspect="1" noChangeArrowheads="1"/>
          </p:cNvPicPr>
          <p:nvPr/>
        </p:nvPicPr>
        <p:blipFill>
          <a:blip r:embed="rId5" cstate="print"/>
          <a:srcRect/>
          <a:stretch>
            <a:fillRect/>
          </a:stretch>
        </p:blipFill>
        <p:spPr bwMode="auto">
          <a:xfrm>
            <a:off x="476672" y="8460432"/>
            <a:ext cx="432048" cy="4320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looming Tree crows birds  flower collage painting giclee image 0"/>
          <p:cNvPicPr>
            <a:picLocks noChangeAspect="1" noChangeArrowheads="1"/>
          </p:cNvPicPr>
          <p:nvPr/>
        </p:nvPicPr>
        <p:blipFill>
          <a:blip r:embed="rId2" cstate="print"/>
          <a:srcRect/>
          <a:stretch>
            <a:fillRect/>
          </a:stretch>
        </p:blipFill>
        <p:spPr bwMode="auto">
          <a:xfrm>
            <a:off x="0" y="0"/>
            <a:ext cx="6858000" cy="9144000"/>
          </a:xfrm>
          <a:prstGeom prst="rect">
            <a:avLst/>
          </a:prstGeom>
          <a:noFill/>
          <a:ln>
            <a:solidFill>
              <a:srgbClr val="99CCFF"/>
            </a:solidFill>
          </a:ln>
        </p:spPr>
      </p:pic>
      <p:sp>
        <p:nvSpPr>
          <p:cNvPr id="5" name="Скругленный прямоугольник 4"/>
          <p:cNvSpPr/>
          <p:nvPr/>
        </p:nvSpPr>
        <p:spPr>
          <a:xfrm>
            <a:off x="404664" y="395536"/>
            <a:ext cx="6048672" cy="8424936"/>
          </a:xfrm>
          <a:prstGeom prst="roundRect">
            <a:avLst/>
          </a:prstGeom>
          <a:solidFill>
            <a:schemeClr val="bg1">
              <a:alpha val="80000"/>
            </a:schemeClr>
          </a:solidFill>
          <a:ln w="76200">
            <a:solidFill>
              <a:srgbClr val="99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6" name="Прямоугольник 5"/>
          <p:cNvSpPr/>
          <p:nvPr/>
        </p:nvSpPr>
        <p:spPr>
          <a:xfrm>
            <a:off x="476672" y="539552"/>
            <a:ext cx="5904656" cy="7571303"/>
          </a:xfrm>
          <a:prstGeom prst="rect">
            <a:avLst/>
          </a:prstGeom>
        </p:spPr>
        <p:txBody>
          <a:bodyPr wrap="square">
            <a:spAutoFit/>
          </a:bodyPr>
          <a:lstStyle/>
          <a:p>
            <a:r>
              <a:rPr lang="uk-UA" dirty="0" smtClean="0"/>
              <a:t>       Виховання дитини пов’язане з радощами та розчаруваннями, досягненнями і невдачами. Мабуть, цієї двоїстості нікому з батьків не уникнути. Але як зробити так, щоб спілкування з власною дитиною, її виховання давали насолоду і щастя? Адже, як учить народна мудрість, за добрих дітей Бог дає віку батькам, а за поганих – вкорочує.</a:t>
            </a:r>
            <a:br>
              <a:rPr lang="uk-UA" dirty="0" smtClean="0"/>
            </a:br>
            <a:r>
              <a:rPr lang="uk-UA" dirty="0" smtClean="0"/>
              <a:t>Сьогодні, на жаль, сприймається як норма те, що батьки мало часу приділяють вихованню дітей, а роль домашнього вихователя виконує телевізор. Оскільки ж телевізійні передачі не фільтруються батьками, то діти виховуються на мультфільмах, фільмах, різноманітних шоу, які часто не те, що не несуть ніякої виховної ідеї, а, навпаки, завдають шкоди розумовому та психічному розвиткові малюків. Прикро, що деякі сучасні батьки усвідомлюють лише два свої обов’язки — нагодувати та гарно вдягнути дитину. Але цього зовсім недостатньо, аби дитина виросла порядною людиною, повноцінним громадянином.</a:t>
            </a:r>
          </a:p>
          <a:p>
            <a:r>
              <a:rPr lang="uk-UA" dirty="0" smtClean="0"/>
              <a:t>Дітям украй необхідна присутність дорослих та постійне спілкування з ними.</a:t>
            </a:r>
            <a:br>
              <a:rPr lang="uk-UA" dirty="0" smtClean="0"/>
            </a:br>
            <a:r>
              <a:rPr lang="uk-UA" dirty="0" smtClean="0"/>
              <a:t>Молоді батьки недооцінюють величезне виховне та пізнавальне значення фольклору. Адже мало хто з них самих може пригадати, що їм колись співали колискових пісень.</a:t>
            </a:r>
          </a:p>
          <a:p>
            <a:r>
              <a:rPr lang="uk-UA" dirty="0" smtClean="0"/>
              <a:t>Українські колискові пісні завжди привертали увагу дослідників народної творчості, поетів, композиторів. </a:t>
            </a:r>
            <a:endParaRPr lang="uk-UA" dirty="0"/>
          </a:p>
        </p:txBody>
      </p:sp>
      <p:pic>
        <p:nvPicPr>
          <p:cNvPr id="8" name="Picture 2" descr="Наклейка ок PNG - AVATAN PLUS"/>
          <p:cNvPicPr>
            <a:picLocks noChangeAspect="1" noChangeArrowheads="1"/>
          </p:cNvPicPr>
          <p:nvPr/>
        </p:nvPicPr>
        <p:blipFill>
          <a:blip r:embed="rId3" cstate="print"/>
          <a:srcRect/>
          <a:stretch>
            <a:fillRect/>
          </a:stretch>
        </p:blipFill>
        <p:spPr bwMode="auto">
          <a:xfrm>
            <a:off x="476672" y="8460432"/>
            <a:ext cx="432048" cy="4320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Blooming Tree crows birds  flower collage painting giclee image 0"/>
          <p:cNvPicPr>
            <a:picLocks noChangeAspect="1" noChangeArrowheads="1"/>
          </p:cNvPicPr>
          <p:nvPr/>
        </p:nvPicPr>
        <p:blipFill>
          <a:blip r:embed="rId2" cstate="print"/>
          <a:srcRect/>
          <a:stretch>
            <a:fillRect/>
          </a:stretch>
        </p:blipFill>
        <p:spPr bwMode="auto">
          <a:xfrm>
            <a:off x="0" y="0"/>
            <a:ext cx="6858000" cy="9144000"/>
          </a:xfrm>
          <a:prstGeom prst="rect">
            <a:avLst/>
          </a:prstGeom>
          <a:noFill/>
          <a:ln>
            <a:solidFill>
              <a:srgbClr val="99CCFF"/>
            </a:solidFill>
          </a:ln>
        </p:spPr>
      </p:pic>
      <p:sp>
        <p:nvSpPr>
          <p:cNvPr id="7" name="Скругленный прямоугольник 6"/>
          <p:cNvSpPr/>
          <p:nvPr/>
        </p:nvSpPr>
        <p:spPr>
          <a:xfrm>
            <a:off x="404664" y="395536"/>
            <a:ext cx="6048672" cy="8424936"/>
          </a:xfrm>
          <a:prstGeom prst="roundRect">
            <a:avLst/>
          </a:prstGeom>
          <a:solidFill>
            <a:schemeClr val="bg1">
              <a:alpha val="80000"/>
            </a:schemeClr>
          </a:solidFill>
          <a:ln w="76200">
            <a:solidFill>
              <a:srgbClr val="99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8" name="Прямоугольник 7"/>
          <p:cNvSpPr/>
          <p:nvPr/>
        </p:nvSpPr>
        <p:spPr>
          <a:xfrm>
            <a:off x="476672" y="683568"/>
            <a:ext cx="5976664" cy="8125301"/>
          </a:xfrm>
          <a:prstGeom prst="rect">
            <a:avLst/>
          </a:prstGeom>
        </p:spPr>
        <p:txBody>
          <a:bodyPr wrap="square">
            <a:spAutoFit/>
          </a:bodyPr>
          <a:lstStyle/>
          <a:p>
            <a:r>
              <a:rPr lang="uk-UA" dirty="0" smtClean="0"/>
              <a:t>     Пісня матері зачаровує своєю ніжністю, </a:t>
            </a:r>
          </a:p>
          <a:p>
            <a:r>
              <a:rPr lang="uk-UA" dirty="0" smtClean="0"/>
              <a:t>мелодійністю, несе тепло, яке може </a:t>
            </a:r>
          </a:p>
          <a:p>
            <a:r>
              <a:rPr lang="uk-UA" dirty="0" smtClean="0"/>
              <a:t>випромінювати лише голос рідної людини, </a:t>
            </a:r>
          </a:p>
          <a:p>
            <a:r>
              <a:rPr lang="uk-UA" dirty="0" smtClean="0"/>
              <a:t>фізіологічно й чуттєво міцно пов’язаної </a:t>
            </a:r>
          </a:p>
          <a:p>
            <a:r>
              <a:rPr lang="uk-UA" dirty="0" smtClean="0"/>
              <a:t>з малям.</a:t>
            </a:r>
          </a:p>
          <a:p>
            <a:r>
              <a:rPr lang="uk-UA" dirty="0" smtClean="0"/>
              <a:t>Саме під впливом колискових пісень, </a:t>
            </a:r>
          </a:p>
          <a:p>
            <a:r>
              <a:rPr lang="uk-UA" dirty="0" smtClean="0"/>
              <a:t>які </a:t>
            </a:r>
            <a:r>
              <a:rPr lang="uk-UA" dirty="0"/>
              <a:t> </a:t>
            </a:r>
            <a:r>
              <a:rPr lang="uk-UA" dirty="0" smtClean="0"/>
              <a:t>дослідники ще називають материнськими, </a:t>
            </a:r>
          </a:p>
          <a:p>
            <a:r>
              <a:rPr lang="uk-UA" dirty="0" smtClean="0"/>
              <a:t>у дитини виховується любов до природи, Батьківщини, повага до старших. З раннього дитинства малюк живиться звуками рідної природи. Через пісню запам’ятовуються фонетичні, лексичні й морфологічні її особливості, що пізніше допомагає людині передавати найтонші відтінки почуттів і думок. Так поступово, в ненав’язливій формі відбувається перше усвідомлення своєї національної самобутності.</a:t>
            </a:r>
            <a:br>
              <a:rPr lang="uk-UA" dirty="0" smtClean="0"/>
            </a:br>
            <a:r>
              <a:rPr lang="uk-UA" dirty="0" smtClean="0"/>
              <a:t>Магія колискових пісень полягає у своєрідній манері виконання. Багаторазове </a:t>
            </a:r>
            <a:r>
              <a:rPr lang="uk-UA" dirty="0" err="1" smtClean="0"/>
              <a:t>поколисування</a:t>
            </a:r>
            <a:r>
              <a:rPr lang="uk-UA" dirty="0" smtClean="0"/>
              <a:t>, повторення однієї і тієї самої музичної </a:t>
            </a:r>
            <a:r>
              <a:rPr lang="uk-UA" dirty="0" err="1" smtClean="0"/>
              <a:t>фрази-поспівки</a:t>
            </a:r>
            <a:r>
              <a:rPr lang="uk-UA" dirty="0" smtClean="0"/>
              <a:t> у вузькому діапазоні із застосуванням одноманітної ритміки позитивно впливає на фізичний стан дитини, гіпнотично впливає на фізичний стан дитини, гіпнотично діє на її психіку й швидко заколисує. «Материнські» пісні можна вважати першоджерелом духовності, моральності, чемності, чесності. Це перші поетичні та музичні твори, до яких долучається малюк. Непомітне введення у світ мистецтва через колискову, поза сумнівом, формує у дітей любов до української культури, народного мистецтва.</a:t>
            </a:r>
          </a:p>
          <a:p>
            <a:endParaRPr lang="uk-UA" dirty="0"/>
          </a:p>
        </p:txBody>
      </p:sp>
      <p:pic>
        <p:nvPicPr>
          <p:cNvPr id="15362" name="Picture 2" descr="Мультяшный малыш спит на луне | Премиум векторы"/>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09120" y="155298"/>
            <a:ext cx="2132856" cy="2299941"/>
          </a:xfrm>
          <a:prstGeom prst="rect">
            <a:avLst/>
          </a:prstGeom>
          <a:noFill/>
        </p:spPr>
      </p:pic>
      <p:pic>
        <p:nvPicPr>
          <p:cNvPr id="10" name="Picture 2" descr="Наклейка ок PNG - AVATAN PLUS"/>
          <p:cNvPicPr>
            <a:picLocks noChangeAspect="1" noChangeArrowheads="1"/>
          </p:cNvPicPr>
          <p:nvPr/>
        </p:nvPicPr>
        <p:blipFill>
          <a:blip r:embed="rId4" cstate="print"/>
          <a:srcRect/>
          <a:stretch>
            <a:fillRect/>
          </a:stretch>
        </p:blipFill>
        <p:spPr bwMode="auto">
          <a:xfrm>
            <a:off x="476672" y="8460432"/>
            <a:ext cx="432048" cy="4320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Blooming Tree crows birds  flower collage painting giclee image 0"/>
          <p:cNvPicPr>
            <a:picLocks noChangeAspect="1" noChangeArrowheads="1"/>
          </p:cNvPicPr>
          <p:nvPr/>
        </p:nvPicPr>
        <p:blipFill>
          <a:blip r:embed="rId2" cstate="print"/>
          <a:srcRect/>
          <a:stretch>
            <a:fillRect/>
          </a:stretch>
        </p:blipFill>
        <p:spPr bwMode="auto">
          <a:xfrm>
            <a:off x="0" y="0"/>
            <a:ext cx="6858000" cy="9144000"/>
          </a:xfrm>
          <a:prstGeom prst="rect">
            <a:avLst/>
          </a:prstGeom>
          <a:noFill/>
          <a:ln>
            <a:solidFill>
              <a:srgbClr val="99CCFF"/>
            </a:solidFill>
          </a:ln>
        </p:spPr>
      </p:pic>
      <p:sp>
        <p:nvSpPr>
          <p:cNvPr id="7" name="Скругленный прямоугольник 6"/>
          <p:cNvSpPr/>
          <p:nvPr/>
        </p:nvSpPr>
        <p:spPr>
          <a:xfrm>
            <a:off x="404664" y="395536"/>
            <a:ext cx="6048672" cy="8424936"/>
          </a:xfrm>
          <a:prstGeom prst="roundRect">
            <a:avLst/>
          </a:prstGeom>
          <a:solidFill>
            <a:schemeClr val="bg1">
              <a:alpha val="80000"/>
            </a:schemeClr>
          </a:solidFill>
          <a:ln w="76200">
            <a:solidFill>
              <a:srgbClr val="99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8" name="Прямоугольник 7"/>
          <p:cNvSpPr/>
          <p:nvPr/>
        </p:nvSpPr>
        <p:spPr>
          <a:xfrm>
            <a:off x="476672" y="539552"/>
            <a:ext cx="5904656" cy="7848302"/>
          </a:xfrm>
          <a:prstGeom prst="rect">
            <a:avLst/>
          </a:prstGeom>
        </p:spPr>
        <p:txBody>
          <a:bodyPr wrap="square">
            <a:spAutoFit/>
          </a:bodyPr>
          <a:lstStyle/>
          <a:p>
            <a:r>
              <a:rPr lang="uk-UA" dirty="0" smtClean="0"/>
              <a:t>     Колискова пісня цікава дітям своїм змістом, яскравими образами, кумедними ситуаціями. Головний персонаж багатьох з них – Котик. У народних казках, </a:t>
            </a:r>
            <a:r>
              <a:rPr lang="uk-UA" dirty="0" err="1" smtClean="0"/>
              <a:t>потішках</a:t>
            </a:r>
            <a:r>
              <a:rPr lang="uk-UA" dirty="0" smtClean="0"/>
              <a:t>, кіт завжди постає другом людини, що оберігає її від злих сил. Він може бути сірий, білий, волохатий, інколи котів може бути і двоє.</a:t>
            </a:r>
            <a:br>
              <a:rPr lang="uk-UA" dirty="0" smtClean="0"/>
            </a:br>
            <a:r>
              <a:rPr lang="uk-UA" dirty="0" smtClean="0"/>
              <a:t>Основна мета колискових пісень, де котик головна дійова особа, — заспокоювати, бо сон приносить дитині здоров’я, дає сили, а яка мати не бажає своїй дитині цього? Отож саме кіт і виконує функцію присипання маляти.</a:t>
            </a:r>
            <a:br>
              <a:rPr lang="uk-UA" dirty="0" smtClean="0"/>
            </a:br>
            <a:r>
              <a:rPr lang="uk-UA" dirty="0" smtClean="0"/>
              <a:t>Сьогодні у вжиток входять не тільки народні колискові пісні, а й ті, що створені поетами та композиторами. Цікаво, що в них поєднуються сучасні тенденції з елементами традиційних українських народних колискових. Новим у них є насамперед музичне оформлення пісні (аранжування). Використання сучасних музичних інструментів дає змогу створити музику, насичену ефектами, безумовно привабливими для дітей. З’явилися в колискових піснях і новітні елементи, персонажі, предмети з життя сучасної дитини. Звичайно, діти краще сприймають пісні про те, чим вони живуть сьогодні. Водночас вважаємо, не варто відкидати й те традиційне українське, а саме: величезний виховний потенціал, магічну енергетику, яка передається від покоління до покоління.</a:t>
            </a:r>
            <a:br>
              <a:rPr lang="uk-UA" dirty="0" smtClean="0"/>
            </a:br>
            <a:endParaRPr lang="uk-UA" dirty="0" smtClean="0"/>
          </a:p>
          <a:p>
            <a:r>
              <a:rPr lang="uk-UA" b="1" dirty="0" smtClean="0"/>
              <a:t>Отже, нехай ваше малятко росте здоровим і веселим!</a:t>
            </a:r>
            <a:endParaRPr lang="uk-UA" dirty="0"/>
          </a:p>
        </p:txBody>
      </p:sp>
      <p:pic>
        <p:nvPicPr>
          <p:cNvPr id="9" name="Picture 2" descr="Наклейка ок PNG - AVATAN PLUS"/>
          <p:cNvPicPr>
            <a:picLocks noChangeAspect="1" noChangeArrowheads="1"/>
          </p:cNvPicPr>
          <p:nvPr/>
        </p:nvPicPr>
        <p:blipFill>
          <a:blip r:embed="rId3" cstate="print"/>
          <a:srcRect/>
          <a:stretch>
            <a:fillRect/>
          </a:stretch>
        </p:blipFill>
        <p:spPr bwMode="auto">
          <a:xfrm>
            <a:off x="476672" y="8460432"/>
            <a:ext cx="432048" cy="432048"/>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225</Words>
  <Application>Microsoft Office PowerPoint</Application>
  <PresentationFormat>Экран (4:3)</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Пользователь Windows</cp:lastModifiedBy>
  <cp:revision>6</cp:revision>
  <dcterms:created xsi:type="dcterms:W3CDTF">2020-04-19T09:00:46Z</dcterms:created>
  <dcterms:modified xsi:type="dcterms:W3CDTF">2020-04-25T04:12:51Z</dcterms:modified>
</cp:coreProperties>
</file>